
<file path=[Content_Types].xml><?xml version="1.0" encoding="utf-8"?>
<Types xmlns="http://schemas.openxmlformats.org/package/2006/content-types"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5"/>
  </p:notesMasterIdLst>
  <p:handoutMasterIdLst>
    <p:handoutMasterId r:id="rId6"/>
  </p:handoutMasterIdLst>
  <p:sldIdLst>
    <p:sldId id="280" r:id="rId2"/>
    <p:sldId id="282" r:id="rId3"/>
    <p:sldId id="281" r:id="rId4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50000"/>
      </a:spcBef>
      <a:spcAft>
        <a:spcPct val="0"/>
      </a:spcAft>
      <a:defRPr sz="1600" kern="1200">
        <a:solidFill>
          <a:schemeClr val="bg1"/>
        </a:solidFill>
        <a:latin typeface="Verdana" pitchFamily="34" charset="0"/>
        <a:ea typeface="+mn-ea"/>
        <a:cs typeface="+mn-cs"/>
      </a:defRPr>
    </a:lvl1pPr>
    <a:lvl2pPr marL="457200" algn="l" rtl="0" fontAlgn="base">
      <a:spcBef>
        <a:spcPct val="50000"/>
      </a:spcBef>
      <a:spcAft>
        <a:spcPct val="0"/>
      </a:spcAft>
      <a:defRPr sz="1600" kern="1200">
        <a:solidFill>
          <a:schemeClr val="bg1"/>
        </a:solidFill>
        <a:latin typeface="Verdana" pitchFamily="34" charset="0"/>
        <a:ea typeface="+mn-ea"/>
        <a:cs typeface="+mn-cs"/>
      </a:defRPr>
    </a:lvl2pPr>
    <a:lvl3pPr marL="914400" algn="l" rtl="0" fontAlgn="base">
      <a:spcBef>
        <a:spcPct val="50000"/>
      </a:spcBef>
      <a:spcAft>
        <a:spcPct val="0"/>
      </a:spcAft>
      <a:defRPr sz="1600" kern="1200">
        <a:solidFill>
          <a:schemeClr val="bg1"/>
        </a:solidFill>
        <a:latin typeface="Verdana" pitchFamily="34" charset="0"/>
        <a:ea typeface="+mn-ea"/>
        <a:cs typeface="+mn-cs"/>
      </a:defRPr>
    </a:lvl3pPr>
    <a:lvl4pPr marL="1371600" algn="l" rtl="0" fontAlgn="base">
      <a:spcBef>
        <a:spcPct val="50000"/>
      </a:spcBef>
      <a:spcAft>
        <a:spcPct val="0"/>
      </a:spcAft>
      <a:defRPr sz="1600" kern="1200">
        <a:solidFill>
          <a:schemeClr val="bg1"/>
        </a:solidFill>
        <a:latin typeface="Verdana" pitchFamily="34" charset="0"/>
        <a:ea typeface="+mn-ea"/>
        <a:cs typeface="+mn-cs"/>
      </a:defRPr>
    </a:lvl4pPr>
    <a:lvl5pPr marL="1828800" algn="l" rtl="0" fontAlgn="base">
      <a:spcBef>
        <a:spcPct val="50000"/>
      </a:spcBef>
      <a:spcAft>
        <a:spcPct val="0"/>
      </a:spcAft>
      <a:defRPr sz="1600" kern="1200">
        <a:solidFill>
          <a:schemeClr val="bg1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sz="1600" kern="1200">
        <a:solidFill>
          <a:schemeClr val="bg1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sz="1600" kern="1200">
        <a:solidFill>
          <a:schemeClr val="bg1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sz="1600" kern="1200">
        <a:solidFill>
          <a:schemeClr val="bg1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sz="1600" kern="1200">
        <a:solidFill>
          <a:schemeClr val="bg1"/>
        </a:solidFill>
        <a:latin typeface="Verdan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C9498"/>
    <a:srgbClr val="A9ADAE"/>
    <a:srgbClr val="42677F"/>
    <a:srgbClr val="4C9BC6"/>
    <a:srgbClr val="48625F"/>
    <a:srgbClr val="6C837F"/>
    <a:srgbClr val="0080CB"/>
    <a:srgbClr val="33CC33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9" autoAdjust="0"/>
    <p:restoredTop sz="94737" autoAdjust="0"/>
  </p:normalViewPr>
  <p:slideViewPr>
    <p:cSldViewPr snapToGrid="0" snapToObjects="1">
      <p:cViewPr varScale="1">
        <p:scale>
          <a:sx n="86" d="100"/>
          <a:sy n="86" d="100"/>
        </p:scale>
        <p:origin x="-96" y="-90"/>
      </p:cViewPr>
      <p:guideLst>
        <p:guide orient="horz" pos="4319"/>
        <p:guide pos="5759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2765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2765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fld id="{BCC8C0C1-C168-4E66-937E-636BC53EC760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1741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noProof="0" smtClean="0"/>
              <a:t>Textmasterformate durch Klicken bearbeiten</a:t>
            </a:r>
          </a:p>
          <a:p>
            <a:pPr lvl="1"/>
            <a:r>
              <a:rPr lang="de-DE" noProof="0" smtClean="0"/>
              <a:t>Zweite Ebene</a:t>
            </a:r>
          </a:p>
          <a:p>
            <a:pPr lvl="2"/>
            <a:r>
              <a:rPr lang="de-DE" noProof="0" smtClean="0"/>
              <a:t>Dritte Ebene</a:t>
            </a:r>
          </a:p>
          <a:p>
            <a:pPr lvl="3"/>
            <a:r>
              <a:rPr lang="de-DE" noProof="0" smtClean="0"/>
              <a:t>Vierte Ebene</a:t>
            </a:r>
          </a:p>
          <a:p>
            <a:pPr lvl="4"/>
            <a:r>
              <a:rPr lang="de-DE" noProof="0" smtClean="0"/>
              <a:t>Fünfte Ebene</a:t>
            </a:r>
          </a:p>
        </p:txBody>
      </p:sp>
      <p:sp>
        <p:nvSpPr>
          <p:cNvPr id="2048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2048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fld id="{41D4C5DF-4D47-47C8-8DA4-A5B4C7019A8A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6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6628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412750" y="4081463"/>
            <a:ext cx="8318500" cy="252412"/>
          </a:xfrm>
        </p:spPr>
        <p:txBody>
          <a:bodyPr wrap="none" anchor="b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© </a:t>
            </a:r>
            <a:r>
              <a:rPr lang="en-US" err="1"/>
              <a:t>Hochschule</a:t>
            </a:r>
            <a:r>
              <a:rPr lang="en-US"/>
              <a:t> Kempten </a:t>
            </a:r>
            <a:r>
              <a:rPr lang="en-US" smtClean="0"/>
              <a:t>/</a:t>
            </a:r>
            <a:endParaRPr lang="de-DE"/>
          </a:p>
        </p:txBody>
      </p:sp>
      <p:sp>
        <p:nvSpPr>
          <p:cNvPr id="5" name="Rectangle 111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Folie </a:t>
            </a:r>
            <a:fld id="{226D31E5-1A35-457E-B1E4-20E27F7793EC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© </a:t>
            </a:r>
            <a:r>
              <a:rPr lang="en-US" err="1"/>
              <a:t>Hochschule</a:t>
            </a:r>
            <a:r>
              <a:rPr lang="en-US"/>
              <a:t> Kempten </a:t>
            </a:r>
            <a:r>
              <a:rPr lang="en-US" smtClean="0"/>
              <a:t>/</a:t>
            </a:r>
            <a:endParaRPr lang="de-DE"/>
          </a:p>
        </p:txBody>
      </p:sp>
      <p:sp>
        <p:nvSpPr>
          <p:cNvPr id="5" name="Rectangle 111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Folie </a:t>
            </a:r>
            <a:fld id="{BFA79EE4-D652-4441-B3FC-5DD633A7EA6E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33388" y="1412875"/>
            <a:ext cx="3997325" cy="4537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83113" y="1412875"/>
            <a:ext cx="3997325" cy="4537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© </a:t>
            </a:r>
            <a:r>
              <a:rPr lang="en-US" err="1"/>
              <a:t>Hochschule</a:t>
            </a:r>
            <a:r>
              <a:rPr lang="en-US"/>
              <a:t> Kempten </a:t>
            </a:r>
            <a:r>
              <a:rPr lang="en-US" smtClean="0"/>
              <a:t>/</a:t>
            </a:r>
            <a:endParaRPr lang="de-DE"/>
          </a:p>
        </p:txBody>
      </p:sp>
      <p:sp>
        <p:nvSpPr>
          <p:cNvPr id="6" name="Rectangle 111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Folie </a:t>
            </a:r>
            <a:fld id="{BC5A5F50-10EC-4574-BE96-F734AA81A2A0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© </a:t>
            </a:r>
            <a:r>
              <a:rPr lang="en-US" err="1"/>
              <a:t>Hochschule</a:t>
            </a:r>
            <a:r>
              <a:rPr lang="en-US"/>
              <a:t> Kempten </a:t>
            </a:r>
            <a:r>
              <a:rPr lang="en-US" smtClean="0"/>
              <a:t>/</a:t>
            </a:r>
            <a:endParaRPr lang="de-DE"/>
          </a:p>
        </p:txBody>
      </p:sp>
      <p:sp>
        <p:nvSpPr>
          <p:cNvPr id="8" name="Rectangle 111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Folie </a:t>
            </a:r>
            <a:fld id="{09665A70-26C7-4759-A814-52AE3DEFE3F4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© </a:t>
            </a:r>
            <a:r>
              <a:rPr lang="en-US" err="1"/>
              <a:t>Hochschule</a:t>
            </a:r>
            <a:r>
              <a:rPr lang="en-US"/>
              <a:t> Kempten </a:t>
            </a:r>
            <a:r>
              <a:rPr lang="en-US" smtClean="0"/>
              <a:t>/</a:t>
            </a:r>
            <a:endParaRPr lang="de-DE"/>
          </a:p>
        </p:txBody>
      </p:sp>
      <p:sp>
        <p:nvSpPr>
          <p:cNvPr id="4" name="Rectangle 111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Folie </a:t>
            </a:r>
            <a:fld id="{38BB6389-7012-4538-B461-CFF1F856674F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119"/>
          <p:cNvGrpSpPr>
            <a:grpSpLocks/>
          </p:cNvGrpSpPr>
          <p:nvPr userDrawn="1"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pic>
          <p:nvPicPr>
            <p:cNvPr id="1031" name="Picture 120"/>
            <p:cNvPicPr>
              <a:picLocks noChangeAspect="1" noChangeArrowheads="1"/>
            </p:cNvPicPr>
            <p:nvPr userDrawn="1"/>
          </p:nvPicPr>
          <p:blipFill>
            <a:blip r:embed="rId8" cstate="print"/>
            <a:srcRect/>
            <a:stretch>
              <a:fillRect/>
            </a:stretch>
          </p:blipFill>
          <p:spPr bwMode="auto">
            <a:xfrm>
              <a:off x="0" y="0"/>
              <a:ext cx="5760" cy="5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145" name="Rectangle 121"/>
            <p:cNvSpPr>
              <a:spLocks noChangeArrowheads="1"/>
            </p:cNvSpPr>
            <p:nvPr userDrawn="1"/>
          </p:nvSpPr>
          <p:spPr bwMode="auto">
            <a:xfrm>
              <a:off x="2807" y="4140"/>
              <a:ext cx="2953" cy="180"/>
            </a:xfrm>
            <a:prstGeom prst="rect">
              <a:avLst/>
            </a:prstGeom>
            <a:solidFill>
              <a:srgbClr val="0A4E8F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lIns="0" tIns="0" rIns="0" bIns="0" anchor="ctr"/>
            <a:lstStyle/>
            <a:p>
              <a:pPr>
                <a:defRPr/>
              </a:pPr>
              <a:endParaRPr lang="de-DE"/>
            </a:p>
          </p:txBody>
        </p:sp>
        <p:sp>
          <p:nvSpPr>
            <p:cNvPr id="1146" name="Rectangle 122"/>
            <p:cNvSpPr>
              <a:spLocks noChangeArrowheads="1"/>
            </p:cNvSpPr>
            <p:nvPr userDrawn="1"/>
          </p:nvSpPr>
          <p:spPr bwMode="auto">
            <a:xfrm>
              <a:off x="0" y="4140"/>
              <a:ext cx="2880" cy="180"/>
            </a:xfrm>
            <a:prstGeom prst="rect">
              <a:avLst/>
            </a:prstGeom>
            <a:gradFill rotWithShape="0">
              <a:gsLst>
                <a:gs pos="0">
                  <a:srgbClr val="0080CB"/>
                </a:gs>
                <a:gs pos="100000">
                  <a:srgbClr val="0A4E8F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lIns="0" tIns="0" rIns="0" bIns="0" anchor="ctr"/>
            <a:lstStyle/>
            <a:p>
              <a:pPr>
                <a:defRPr/>
              </a:pPr>
              <a:endParaRPr lang="de-DE"/>
            </a:p>
          </p:txBody>
        </p:sp>
      </p:grpSp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12750" y="279400"/>
            <a:ext cx="52959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de-DE" smtClean="0"/>
              <a:t>Click to edit Master title style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33388" y="1412875"/>
            <a:ext cx="8147050" cy="4537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smtClean="0"/>
              <a:t>Click to edit Master text styles</a:t>
            </a:r>
          </a:p>
          <a:p>
            <a:pPr lvl="1"/>
            <a:r>
              <a:rPr lang="de-DE" smtClean="0"/>
              <a:t>Second level</a:t>
            </a:r>
          </a:p>
          <a:p>
            <a:pPr lvl="2"/>
            <a:r>
              <a:rPr lang="de-DE" smtClean="0"/>
              <a:t>Third level</a:t>
            </a:r>
          </a:p>
          <a:p>
            <a:pPr lvl="3"/>
            <a:r>
              <a:rPr lang="de-DE" smtClean="0"/>
              <a:t>Fourth level</a:t>
            </a:r>
          </a:p>
          <a:p>
            <a:pPr lvl="4"/>
            <a:r>
              <a:rPr lang="de-DE" smtClean="0"/>
              <a:t>Fifth level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71475" y="6545263"/>
            <a:ext cx="7197725" cy="252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000">
                <a:cs typeface="Arial" charset="0"/>
              </a:defRPr>
            </a:lvl1pPr>
          </a:lstStyle>
          <a:p>
            <a:pPr>
              <a:defRPr/>
            </a:pPr>
            <a:r>
              <a:rPr lang="en-US"/>
              <a:t>© </a:t>
            </a:r>
            <a:r>
              <a:rPr lang="en-US" err="1"/>
              <a:t>Hochschule</a:t>
            </a:r>
            <a:r>
              <a:rPr lang="en-US"/>
              <a:t> Kempten </a:t>
            </a:r>
            <a:r>
              <a:rPr lang="en-US" smtClean="0"/>
              <a:t>/</a:t>
            </a:r>
            <a:endParaRPr lang="de-DE"/>
          </a:p>
        </p:txBody>
      </p:sp>
      <p:sp>
        <p:nvSpPr>
          <p:cNvPr id="1135" name="Rectangle 11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569200" y="6545263"/>
            <a:ext cx="1185863" cy="2524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000">
                <a:cs typeface="Arial" charset="0"/>
              </a:defRPr>
            </a:lvl1pPr>
          </a:lstStyle>
          <a:p>
            <a:pPr>
              <a:defRPr/>
            </a:pPr>
            <a:r>
              <a:rPr lang="de-DE"/>
              <a:t>Folie </a:t>
            </a:r>
            <a:fld id="{0B9ADAA6-1A79-45B8-8815-61D47606D6D0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2" r:id="rId1"/>
    <p:sldLayoutId id="2147483747" r:id="rId2"/>
    <p:sldLayoutId id="2147483748" r:id="rId3"/>
    <p:sldLayoutId id="2147483749" r:id="rId4"/>
    <p:sldLayoutId id="2147483750" r:id="rId5"/>
    <p:sldLayoutId id="2147483751" r:id="rId6"/>
  </p:sldLayoutIdLst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1600" b="1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1600" b="1">
          <a:solidFill>
            <a:schemeClr val="bg1"/>
          </a:solidFill>
          <a:latin typeface="Verdan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1600" b="1">
          <a:solidFill>
            <a:schemeClr val="bg1"/>
          </a:solidFill>
          <a:latin typeface="Verdan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1600" b="1">
          <a:solidFill>
            <a:schemeClr val="bg1"/>
          </a:solidFill>
          <a:latin typeface="Verdan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1600" b="1">
          <a:solidFill>
            <a:schemeClr val="bg1"/>
          </a:solidFill>
          <a:latin typeface="Verdan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1600" b="1">
          <a:solidFill>
            <a:schemeClr val="bg1"/>
          </a:solidFill>
          <a:latin typeface="Verdan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1600" b="1">
          <a:solidFill>
            <a:schemeClr val="bg1"/>
          </a:solidFill>
          <a:latin typeface="Verdan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1600" b="1">
          <a:solidFill>
            <a:schemeClr val="bg1"/>
          </a:solidFill>
          <a:latin typeface="Verdan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1600" b="1">
          <a:solidFill>
            <a:schemeClr val="bg1"/>
          </a:solidFill>
          <a:latin typeface="Verdana" pitchFamily="34" charset="0"/>
        </a:defRPr>
      </a:lvl9pPr>
    </p:titleStyle>
    <p:bodyStyle>
      <a:lvl1pPr algn="l" rtl="0" eaLnBrk="0" fontAlgn="base" hangingPunct="0">
        <a:spcBef>
          <a:spcPct val="50000"/>
        </a:spcBef>
        <a:spcAft>
          <a:spcPct val="0"/>
        </a:spcAft>
        <a:defRPr sz="1600">
          <a:solidFill>
            <a:schemeClr val="tx1"/>
          </a:solidFill>
          <a:latin typeface="+mn-lt"/>
          <a:ea typeface="+mn-ea"/>
          <a:cs typeface="+mn-cs"/>
        </a:defRPr>
      </a:lvl1pPr>
      <a:lvl2pPr marL="179388" indent="-177800" algn="l" rtl="0" eaLnBrk="0" fontAlgn="base" hangingPunct="0">
        <a:spcBef>
          <a:spcPct val="50000"/>
        </a:spcBef>
        <a:spcAft>
          <a:spcPct val="0"/>
        </a:spcAft>
        <a:buClr>
          <a:schemeClr val="tx1"/>
        </a:buClr>
        <a:buFont typeface="Wingdings" pitchFamily="2" charset="2"/>
        <a:buChar char="§"/>
        <a:defRPr sz="1600">
          <a:solidFill>
            <a:schemeClr val="tx1"/>
          </a:solidFill>
          <a:latin typeface="+mn-lt"/>
        </a:defRPr>
      </a:lvl2pPr>
      <a:lvl3pPr marL="358775" indent="-177800" algn="l" rtl="0" eaLnBrk="0" fontAlgn="base" hangingPunct="0">
        <a:spcBef>
          <a:spcPct val="50000"/>
        </a:spcBef>
        <a:spcAft>
          <a:spcPct val="0"/>
        </a:spcAft>
        <a:buClr>
          <a:schemeClr val="tx1"/>
        </a:buClr>
        <a:buFont typeface="Wingdings" pitchFamily="2" charset="2"/>
        <a:buChar char="§"/>
        <a:defRPr sz="1600">
          <a:solidFill>
            <a:schemeClr val="tx1"/>
          </a:solidFill>
          <a:latin typeface="+mn-lt"/>
        </a:defRPr>
      </a:lvl3pPr>
      <a:lvl4pPr marL="538163" indent="-177800" algn="l" rtl="0" eaLnBrk="0" fontAlgn="base" hangingPunct="0">
        <a:spcBef>
          <a:spcPct val="50000"/>
        </a:spcBef>
        <a:spcAft>
          <a:spcPct val="0"/>
        </a:spcAft>
        <a:buClr>
          <a:schemeClr val="tx1"/>
        </a:buClr>
        <a:buFont typeface="Wingdings" pitchFamily="2" charset="2"/>
        <a:buChar char="§"/>
        <a:defRPr sz="1600">
          <a:solidFill>
            <a:schemeClr val="tx1"/>
          </a:solidFill>
          <a:latin typeface="+mn-lt"/>
        </a:defRPr>
      </a:lvl4pPr>
      <a:lvl5pPr marL="717550" indent="-177800" algn="l" rtl="0" eaLnBrk="0" fontAlgn="base" hangingPunct="0">
        <a:spcBef>
          <a:spcPct val="50000"/>
        </a:spcBef>
        <a:spcAft>
          <a:spcPct val="0"/>
        </a:spcAft>
        <a:buFont typeface="Wingdings" pitchFamily="2" charset="2"/>
        <a:buChar char="§"/>
        <a:defRPr sz="1600">
          <a:solidFill>
            <a:schemeClr val="tx1"/>
          </a:solidFill>
          <a:latin typeface="+mn-lt"/>
        </a:defRPr>
      </a:lvl5pPr>
      <a:lvl6pPr marL="1174750" indent="-177800" algn="l" rtl="0" fontAlgn="base">
        <a:spcBef>
          <a:spcPct val="50000"/>
        </a:spcBef>
        <a:spcAft>
          <a:spcPct val="0"/>
        </a:spcAft>
        <a:buFont typeface="Wingdings" pitchFamily="2" charset="2"/>
        <a:buChar char="§"/>
        <a:defRPr sz="1600">
          <a:solidFill>
            <a:schemeClr val="tx1"/>
          </a:solidFill>
          <a:latin typeface="+mn-lt"/>
        </a:defRPr>
      </a:lvl6pPr>
      <a:lvl7pPr marL="1631950" indent="-177800" algn="l" rtl="0" fontAlgn="base">
        <a:spcBef>
          <a:spcPct val="50000"/>
        </a:spcBef>
        <a:spcAft>
          <a:spcPct val="0"/>
        </a:spcAft>
        <a:buFont typeface="Wingdings" pitchFamily="2" charset="2"/>
        <a:buChar char="§"/>
        <a:defRPr sz="1600">
          <a:solidFill>
            <a:schemeClr val="tx1"/>
          </a:solidFill>
          <a:latin typeface="+mn-lt"/>
        </a:defRPr>
      </a:lvl7pPr>
      <a:lvl8pPr marL="2089150" indent="-177800" algn="l" rtl="0" fontAlgn="base">
        <a:spcBef>
          <a:spcPct val="50000"/>
        </a:spcBef>
        <a:spcAft>
          <a:spcPct val="0"/>
        </a:spcAft>
        <a:buFont typeface="Wingdings" pitchFamily="2" charset="2"/>
        <a:buChar char="§"/>
        <a:defRPr sz="1600">
          <a:solidFill>
            <a:schemeClr val="tx1"/>
          </a:solidFill>
          <a:latin typeface="+mn-lt"/>
        </a:defRPr>
      </a:lvl8pPr>
      <a:lvl9pPr marL="2546350" indent="-177800" algn="l" rtl="0" fontAlgn="base">
        <a:spcBef>
          <a:spcPct val="50000"/>
        </a:spcBef>
        <a:spcAft>
          <a:spcPct val="0"/>
        </a:spcAft>
        <a:buFont typeface="Wingdings" pitchFamily="2" charset="2"/>
        <a:buChar char="§"/>
        <a:defRPr sz="1600">
          <a:solidFill>
            <a:schemeClr val="tx1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err="1" smtClean="0"/>
              <a:t>Elektronik</a:t>
            </a:r>
            <a:r>
              <a:rPr lang="en-US" dirty="0" smtClean="0"/>
              <a:t> 3 </a:t>
            </a:r>
            <a:r>
              <a:rPr lang="en-US" dirty="0" err="1" smtClean="0"/>
              <a:t>Versuch</a:t>
            </a:r>
            <a:r>
              <a:rPr lang="en-US" dirty="0" smtClean="0"/>
              <a:t> 1: LTSPICE</a:t>
            </a:r>
            <a:br>
              <a:rPr lang="en-US" dirty="0" smtClean="0"/>
            </a:br>
            <a:r>
              <a:rPr lang="en-US" b="0" dirty="0" smtClean="0"/>
              <a:t>Prof. Dr. </a:t>
            </a:r>
            <a:r>
              <a:rPr lang="en-US" b="0" dirty="0" err="1" smtClean="0"/>
              <a:t>Jörg</a:t>
            </a:r>
            <a:r>
              <a:rPr lang="en-US" b="0" dirty="0" smtClean="0"/>
              <a:t> </a:t>
            </a:r>
            <a:r>
              <a:rPr lang="en-US" b="0" dirty="0" err="1" smtClean="0"/>
              <a:t>Vollrath</a:t>
            </a:r>
            <a:endParaRPr lang="de-DE" b="0" dirty="0" smtClean="0"/>
          </a:p>
        </p:txBody>
      </p:sp>
      <p:sp>
        <p:nvSpPr>
          <p:cNvPr id="6147" name="Rectangle 3"/>
          <p:cNvSpPr>
            <a:spLocks noGrp="1" noChangeArrowheads="1"/>
          </p:cNvSpPr>
          <p:nvPr>
            <p:ph sz="half" idx="1"/>
          </p:nvPr>
        </p:nvSpPr>
        <p:spPr>
          <a:xfrm>
            <a:off x="174625" y="1062038"/>
            <a:ext cx="4832350" cy="5311775"/>
          </a:xfrm>
        </p:spPr>
        <p:txBody>
          <a:bodyPr/>
          <a:lstStyle/>
          <a:p>
            <a:pPr marL="304800" indent="-304800" eaLnBrk="1" hangingPunct="1">
              <a:spcBef>
                <a:spcPts val="400"/>
              </a:spcBef>
            </a:pPr>
            <a:r>
              <a:rPr lang="de-DE" sz="2000" b="1" dirty="0" smtClean="0"/>
              <a:t>Lernziel:</a:t>
            </a:r>
          </a:p>
          <a:p>
            <a:pPr marL="304800" indent="-304800" eaLnBrk="1" hangingPunct="1">
              <a:spcBef>
                <a:spcPts val="400"/>
              </a:spcBef>
              <a:buFontTx/>
              <a:buChar char="•"/>
            </a:pPr>
            <a:r>
              <a:rPr lang="de-DE" sz="2000" dirty="0" smtClean="0"/>
              <a:t>Eingabe und Simulation eines Schaltkreises in LTSPICE</a:t>
            </a:r>
          </a:p>
          <a:p>
            <a:pPr marL="304800" indent="-304800" eaLnBrk="1" hangingPunct="1">
              <a:spcBef>
                <a:spcPts val="400"/>
              </a:spcBef>
              <a:buFontTx/>
              <a:buChar char="•"/>
            </a:pPr>
            <a:r>
              <a:rPr lang="de-DE" sz="2000" dirty="0" smtClean="0"/>
              <a:t>Sicherung der Daten und Ergebnisse</a:t>
            </a:r>
          </a:p>
          <a:p>
            <a:pPr marL="304800" indent="-304800" eaLnBrk="1" hangingPunct="1">
              <a:spcBef>
                <a:spcPts val="400"/>
              </a:spcBef>
            </a:pPr>
            <a:endParaRPr lang="de-DE" sz="2000" b="1" dirty="0" smtClean="0"/>
          </a:p>
          <a:p>
            <a:pPr marL="304800" indent="-304800" eaLnBrk="1" hangingPunct="1">
              <a:spcBef>
                <a:spcPts val="400"/>
              </a:spcBef>
            </a:pPr>
            <a:r>
              <a:rPr lang="de-DE" sz="2000" b="1" dirty="0" smtClean="0"/>
              <a:t>Durchführung</a:t>
            </a:r>
          </a:p>
          <a:p>
            <a:pPr marL="304800" indent="-304800" eaLnBrk="1" hangingPunct="1">
              <a:spcBef>
                <a:spcPts val="400"/>
              </a:spcBef>
              <a:buFontTx/>
              <a:buChar char="•"/>
            </a:pPr>
            <a:r>
              <a:rPr lang="de-DE" sz="2000" dirty="0" smtClean="0"/>
              <a:t>Mit der Schritt für Schritt Anweisung konnte der Schaltplan in 10 min erstellt werden.</a:t>
            </a:r>
          </a:p>
          <a:p>
            <a:pPr marL="304800" indent="-304800" eaLnBrk="1" hangingPunct="1">
              <a:spcBef>
                <a:spcPts val="400"/>
              </a:spcBef>
              <a:buFontTx/>
              <a:buChar char="•"/>
            </a:pPr>
            <a:r>
              <a:rPr lang="de-DE" sz="2000" dirty="0" smtClean="0"/>
              <a:t>Es gab Schwierigkeiten den Texteditor zu benutzen, um durch Suchen und Ersetzen aus Punkten Kommas zu machen.</a:t>
            </a:r>
          </a:p>
          <a:p>
            <a:pPr marL="304800" indent="-304800" eaLnBrk="1" hangingPunct="1">
              <a:spcBef>
                <a:spcPts val="400"/>
              </a:spcBef>
              <a:buFontTx/>
              <a:buChar char="•"/>
            </a:pPr>
            <a:endParaRPr lang="de-DE" sz="2000" dirty="0" smtClean="0"/>
          </a:p>
          <a:p>
            <a:pPr marL="304800" indent="-304800" eaLnBrk="1" hangingPunct="1">
              <a:spcBef>
                <a:spcPts val="400"/>
              </a:spcBef>
              <a:buFontTx/>
              <a:buChar char="•"/>
            </a:pPr>
            <a:endParaRPr lang="de-DE" sz="2000" dirty="0" smtClean="0"/>
          </a:p>
        </p:txBody>
      </p:sp>
      <p:sp>
        <p:nvSpPr>
          <p:cNvPr id="6148" name="Inhaltsplatzhalter 5"/>
          <p:cNvSpPr>
            <a:spLocks noGrp="1"/>
          </p:cNvSpPr>
          <p:nvPr>
            <p:ph sz="half" idx="2"/>
          </p:nvPr>
        </p:nvSpPr>
        <p:spPr>
          <a:xfrm>
            <a:off x="5246688" y="1062038"/>
            <a:ext cx="3714750" cy="5311775"/>
          </a:xfrm>
        </p:spPr>
        <p:txBody>
          <a:bodyPr/>
          <a:lstStyle/>
          <a:p>
            <a:pPr>
              <a:spcBef>
                <a:spcPts val="400"/>
              </a:spcBef>
            </a:pPr>
            <a:r>
              <a:rPr lang="de-DE" sz="2000" b="1" dirty="0" smtClean="0"/>
              <a:t>Ergebnis</a:t>
            </a:r>
          </a:p>
          <a:p>
            <a:pPr>
              <a:spcBef>
                <a:spcPts val="400"/>
              </a:spcBef>
              <a:buFontTx/>
              <a:buChar char="•"/>
            </a:pPr>
            <a:r>
              <a:rPr lang="de-DE" sz="2000" dirty="0" smtClean="0"/>
              <a:t> Wie erwartet wird durch die Simulation eine lineare Beziehung zwischen der Spannung und dem Strom dargestellt.</a:t>
            </a:r>
          </a:p>
          <a:p>
            <a:pPr>
              <a:spcBef>
                <a:spcPts val="400"/>
              </a:spcBef>
            </a:pPr>
            <a:endParaRPr lang="de-DE" sz="2000" dirty="0" smtClean="0"/>
          </a:p>
          <a:p>
            <a:pPr>
              <a:spcBef>
                <a:spcPts val="400"/>
              </a:spcBef>
            </a:pPr>
            <a:r>
              <a:rPr lang="de-DE" sz="2000" b="1" dirty="0" smtClean="0"/>
              <a:t>Anmerkungen:</a:t>
            </a:r>
          </a:p>
          <a:p>
            <a:pPr>
              <a:spcBef>
                <a:spcPts val="400"/>
              </a:spcBef>
              <a:buFontTx/>
              <a:buChar char="•"/>
            </a:pPr>
            <a:r>
              <a:rPr lang="de-DE" sz="2000" dirty="0" smtClean="0"/>
              <a:t> Die englische Beschriftung des Programms ist manchmal nicht verständlich.</a:t>
            </a:r>
          </a:p>
          <a:p>
            <a:pPr>
              <a:spcBef>
                <a:spcPts val="400"/>
              </a:spcBef>
              <a:buFontTx/>
              <a:buChar char="•"/>
            </a:pPr>
            <a:r>
              <a:rPr lang="de-DE" sz="2000" dirty="0" smtClean="0"/>
              <a:t>LEO kann online verwendet werden.</a:t>
            </a:r>
          </a:p>
        </p:txBody>
      </p:sp>
      <p:sp>
        <p:nvSpPr>
          <p:cNvPr id="6149" name="Fußzeilenplatzhalt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 dirty="0" smtClean="0"/>
              <a:t>© </a:t>
            </a:r>
            <a:r>
              <a:rPr lang="en-US" dirty="0" err="1" smtClean="0"/>
              <a:t>Hochschule</a:t>
            </a:r>
            <a:r>
              <a:rPr lang="en-US" dirty="0" smtClean="0"/>
              <a:t> Kempten / </a:t>
            </a:r>
            <a:r>
              <a:rPr lang="en-US" dirty="0" err="1" smtClean="0"/>
              <a:t>Jörg</a:t>
            </a:r>
            <a:r>
              <a:rPr lang="en-US" dirty="0" smtClean="0"/>
              <a:t> </a:t>
            </a:r>
            <a:r>
              <a:rPr lang="en-US" dirty="0" err="1" smtClean="0"/>
              <a:t>Vollrath</a:t>
            </a:r>
            <a:endParaRPr lang="de-DE" dirty="0" smtClean="0"/>
          </a:p>
        </p:txBody>
      </p:sp>
      <p:sp>
        <p:nvSpPr>
          <p:cNvPr id="6150" name="Foliennummernplatzhalt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r>
              <a:rPr lang="de-DE" smtClean="0"/>
              <a:t>Folie </a:t>
            </a:r>
            <a:fld id="{BC3220E8-E957-4233-A2D8-202A0AE56F86}" type="slidenum">
              <a:rPr lang="de-DE" smtClean="0"/>
              <a:pPr/>
              <a:t>1</a:t>
            </a:fld>
            <a:endParaRPr lang="de-DE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Elektronik</a:t>
            </a:r>
            <a:r>
              <a:rPr lang="en-US" dirty="0" smtClean="0"/>
              <a:t> 3 </a:t>
            </a:r>
            <a:r>
              <a:rPr lang="en-US" dirty="0" err="1" smtClean="0"/>
              <a:t>Versuch</a:t>
            </a:r>
            <a:r>
              <a:rPr lang="en-US" dirty="0" smtClean="0"/>
              <a:t> 1: LTSPICE</a:t>
            </a:r>
            <a:br>
              <a:rPr lang="en-US" dirty="0" smtClean="0"/>
            </a:br>
            <a:r>
              <a:rPr lang="en-US" b="0" dirty="0" smtClean="0"/>
              <a:t>Prof. Dr. </a:t>
            </a:r>
            <a:r>
              <a:rPr lang="en-US" b="0" dirty="0" err="1" smtClean="0"/>
              <a:t>Jörg</a:t>
            </a:r>
            <a:r>
              <a:rPr lang="en-US" b="0" dirty="0" smtClean="0"/>
              <a:t> </a:t>
            </a:r>
            <a:r>
              <a:rPr lang="en-US" b="0" dirty="0" err="1" smtClean="0"/>
              <a:t>Vollrath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de-DE" sz="2400" dirty="0" smtClean="0"/>
              <a:t>R=U/I=2V/10mA=200</a:t>
            </a:r>
            <a:r>
              <a:rPr lang="el-GR" sz="2400" dirty="0" smtClean="0"/>
              <a:t>Ω</a:t>
            </a:r>
            <a:endParaRPr lang="de-DE" sz="2400" dirty="0" smtClean="0"/>
          </a:p>
          <a:p>
            <a:endParaRPr lang="de-DE" sz="2400" dirty="0" smtClean="0"/>
          </a:p>
          <a:p>
            <a:r>
              <a:rPr lang="de-DE" sz="2400" dirty="0" smtClean="0"/>
              <a:t>Es gibt den Knoten 0, die Masse, der Bezugspunkt.</a:t>
            </a:r>
          </a:p>
          <a:p>
            <a:endParaRPr lang="de-DE" sz="2400" dirty="0" smtClean="0"/>
          </a:p>
          <a:p>
            <a:r>
              <a:rPr lang="de-DE" sz="2400" dirty="0" smtClean="0"/>
              <a:t>Es gibt den Knoten N001, der die Spannungsquelle und den Widerstand verbindet.</a:t>
            </a:r>
          </a:p>
          <a:p>
            <a:endParaRPr lang="de-DE" sz="2400" dirty="0" smtClean="0"/>
          </a:p>
          <a:p>
            <a:endParaRPr lang="de-DE" sz="2400" dirty="0"/>
          </a:p>
        </p:txBody>
      </p:sp>
      <p:sp>
        <p:nvSpPr>
          <p:cNvPr id="9" name="Inhaltsplatzhalter 8"/>
          <p:cNvSpPr>
            <a:spLocks noGrp="1"/>
          </p:cNvSpPr>
          <p:nvPr>
            <p:ph sz="half" idx="2"/>
          </p:nvPr>
        </p:nvSpPr>
        <p:spPr>
          <a:xfrm>
            <a:off x="4583113" y="3551431"/>
            <a:ext cx="3997325" cy="2209983"/>
          </a:xfrm>
        </p:spPr>
        <p:txBody>
          <a:bodyPr/>
          <a:lstStyle/>
          <a:p>
            <a:r>
              <a:rPr lang="de-DE" dirty="0" smtClean="0"/>
              <a:t>V1 N001 0 1</a:t>
            </a:r>
          </a:p>
          <a:p>
            <a:r>
              <a:rPr lang="de-DE" dirty="0" smtClean="0"/>
              <a:t>R1 N001 0 200</a:t>
            </a:r>
          </a:p>
          <a:p>
            <a:r>
              <a:rPr lang="pl-PL" dirty="0" smtClean="0"/>
              <a:t>.dc V1 -2 2 0.2</a:t>
            </a:r>
          </a:p>
          <a:p>
            <a:r>
              <a:rPr lang="de-DE" dirty="0" smtClean="0"/>
              <a:t>.</a:t>
            </a:r>
            <a:r>
              <a:rPr lang="de-DE" dirty="0" err="1" smtClean="0"/>
              <a:t>backanno</a:t>
            </a:r>
            <a:endParaRPr lang="de-DE" dirty="0" smtClean="0"/>
          </a:p>
          <a:p>
            <a:r>
              <a:rPr lang="de-DE" dirty="0" smtClean="0"/>
              <a:t>.end</a:t>
            </a:r>
          </a:p>
          <a:p>
            <a:endParaRPr lang="de-DE" dirty="0" smtClean="0"/>
          </a:p>
          <a:p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Hochschule Kempten /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DE" smtClean="0"/>
              <a:t>Folie </a:t>
            </a:r>
            <a:fld id="{BC5A5F50-10EC-4574-BE96-F734AA81A2A0}" type="slidenum">
              <a:rPr lang="de-DE" smtClean="0"/>
              <a:pPr>
                <a:defRPr/>
              </a:pPr>
              <a:t>2</a:t>
            </a:fld>
            <a:endParaRPr lang="de-DE"/>
          </a:p>
        </p:txBody>
      </p:sp>
      <p:pic>
        <p:nvPicPr>
          <p:cNvPr id="25603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430713" y="890387"/>
            <a:ext cx="4543720" cy="2661044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err="1" smtClean="0"/>
              <a:t>Elektronik</a:t>
            </a:r>
            <a:r>
              <a:rPr lang="en-US" dirty="0" smtClean="0"/>
              <a:t> 3  </a:t>
            </a:r>
            <a:r>
              <a:rPr lang="en-US" dirty="0" err="1" smtClean="0"/>
              <a:t>Versuchsvortrag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b="0" dirty="0" smtClean="0"/>
              <a:t>Prof. Dr. </a:t>
            </a:r>
            <a:r>
              <a:rPr lang="en-US" b="0" dirty="0" err="1" smtClean="0"/>
              <a:t>Jörg</a:t>
            </a:r>
            <a:r>
              <a:rPr lang="en-US" b="0" dirty="0" smtClean="0"/>
              <a:t> </a:t>
            </a:r>
            <a:r>
              <a:rPr lang="en-US" b="0" dirty="0" err="1" smtClean="0"/>
              <a:t>Vollrath</a:t>
            </a:r>
            <a:endParaRPr lang="de-DE" b="0" dirty="0" smtClean="0"/>
          </a:p>
        </p:txBody>
      </p:sp>
      <p:sp>
        <p:nvSpPr>
          <p:cNvPr id="6147" name="Rectangle 3"/>
          <p:cNvSpPr>
            <a:spLocks noGrp="1" noChangeArrowheads="1"/>
          </p:cNvSpPr>
          <p:nvPr>
            <p:ph sz="half" idx="1"/>
          </p:nvPr>
        </p:nvSpPr>
        <p:spPr>
          <a:xfrm>
            <a:off x="174625" y="1062038"/>
            <a:ext cx="4832350" cy="5311775"/>
          </a:xfrm>
        </p:spPr>
        <p:txBody>
          <a:bodyPr/>
          <a:lstStyle/>
          <a:p>
            <a:pPr marL="304800" indent="-304800" eaLnBrk="1" hangingPunct="1">
              <a:spcBef>
                <a:spcPts val="400"/>
              </a:spcBef>
              <a:buFontTx/>
              <a:buChar char="•"/>
            </a:pPr>
            <a:r>
              <a:rPr lang="de-DE" sz="2000" dirty="0" smtClean="0"/>
              <a:t>Termin 2. Vorlesungswoche </a:t>
            </a:r>
            <a:r>
              <a:rPr lang="de-DE" sz="2000" dirty="0" smtClean="0"/>
              <a:t>12</a:t>
            </a:r>
            <a:r>
              <a:rPr lang="de-DE" sz="2000" smtClean="0"/>
              <a:t>./14.1.2015</a:t>
            </a:r>
            <a:endParaRPr lang="de-DE" sz="2000" dirty="0" smtClean="0"/>
          </a:p>
          <a:p>
            <a:pPr marL="304800" indent="-304800" eaLnBrk="1" hangingPunct="1">
              <a:spcBef>
                <a:spcPts val="400"/>
              </a:spcBef>
              <a:buFontTx/>
              <a:buChar char="•"/>
            </a:pPr>
            <a:r>
              <a:rPr lang="de-DE" sz="2000" dirty="0" smtClean="0"/>
              <a:t>Versuch in 2 Teile jeweils 5min.</a:t>
            </a:r>
          </a:p>
          <a:p>
            <a:pPr marL="484188" lvl="1" indent="-304800" eaLnBrk="1" hangingPunct="1">
              <a:spcBef>
                <a:spcPts val="400"/>
              </a:spcBef>
              <a:buFontTx/>
              <a:buChar char="•"/>
            </a:pPr>
            <a:r>
              <a:rPr lang="de-DE" sz="1600" dirty="0" smtClean="0"/>
              <a:t>Alleinige Teilnehmer: 1te Hälfte 5min</a:t>
            </a:r>
          </a:p>
          <a:p>
            <a:pPr marL="484188" lvl="1" indent="-304800" eaLnBrk="1" hangingPunct="1">
              <a:spcBef>
                <a:spcPts val="400"/>
              </a:spcBef>
              <a:buFontTx/>
              <a:buChar char="•"/>
            </a:pPr>
            <a:r>
              <a:rPr lang="de-DE" sz="1600" dirty="0" smtClean="0"/>
              <a:t>Präsentationen (.</a:t>
            </a:r>
            <a:r>
              <a:rPr lang="de-DE" sz="1600" dirty="0" err="1" smtClean="0"/>
              <a:t>ppt</a:t>
            </a:r>
            <a:r>
              <a:rPr lang="de-DE" sz="1600" dirty="0" smtClean="0"/>
              <a:t>) an mich per email?</a:t>
            </a:r>
          </a:p>
          <a:p>
            <a:pPr marL="304800" indent="-304800" eaLnBrk="1" hangingPunct="1">
              <a:spcBef>
                <a:spcPts val="400"/>
              </a:spcBef>
            </a:pPr>
            <a:endParaRPr lang="de-DE" sz="2000" dirty="0" smtClean="0"/>
          </a:p>
        </p:txBody>
      </p:sp>
      <p:sp>
        <p:nvSpPr>
          <p:cNvPr id="6149" name="Fußzeilenplatzhalt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 dirty="0" smtClean="0"/>
              <a:t>© </a:t>
            </a:r>
            <a:r>
              <a:rPr lang="en-US" dirty="0" err="1" smtClean="0"/>
              <a:t>Hochschule</a:t>
            </a:r>
            <a:r>
              <a:rPr lang="en-US" dirty="0" smtClean="0"/>
              <a:t> Kempten / </a:t>
            </a:r>
            <a:r>
              <a:rPr lang="en-US" dirty="0" err="1" smtClean="0"/>
              <a:t>Jörg</a:t>
            </a:r>
            <a:r>
              <a:rPr lang="en-US" dirty="0" smtClean="0"/>
              <a:t> </a:t>
            </a:r>
            <a:r>
              <a:rPr lang="en-US" dirty="0" err="1" smtClean="0"/>
              <a:t>Vollrath</a:t>
            </a:r>
            <a:endParaRPr lang="de-DE" dirty="0" smtClean="0"/>
          </a:p>
        </p:txBody>
      </p:sp>
      <p:sp>
        <p:nvSpPr>
          <p:cNvPr id="6150" name="Foliennummernplatzhalt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r>
              <a:rPr lang="de-DE" smtClean="0"/>
              <a:t>Folie </a:t>
            </a:r>
            <a:fld id="{BC3220E8-E957-4233-A2D8-202A0AE56F86}" type="slidenum">
              <a:rPr lang="de-DE" smtClean="0"/>
              <a:pPr/>
              <a:t>3</a:t>
            </a:fld>
            <a:endParaRPr lang="de-DE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pt_muster_02">
  <a:themeElements>
    <a:clrScheme name="">
      <a:dk1>
        <a:srgbClr val="000000"/>
      </a:dk1>
      <a:lt1>
        <a:srgbClr val="FFFFFF"/>
      </a:lt1>
      <a:dk2>
        <a:srgbClr val="000000"/>
      </a:dk2>
      <a:lt2>
        <a:srgbClr val="626465"/>
      </a:lt2>
      <a:accent1>
        <a:srgbClr val="B4C8E6"/>
      </a:accent1>
      <a:accent2>
        <a:srgbClr val="87B8E5"/>
      </a:accent2>
      <a:accent3>
        <a:srgbClr val="FFFFFF"/>
      </a:accent3>
      <a:accent4>
        <a:srgbClr val="000000"/>
      </a:accent4>
      <a:accent5>
        <a:srgbClr val="D6E0F0"/>
      </a:accent5>
      <a:accent6>
        <a:srgbClr val="7AA6CF"/>
      </a:accent6>
      <a:hlink>
        <a:srgbClr val="4C9BC6"/>
      </a:hlink>
      <a:folHlink>
        <a:srgbClr val="01334A"/>
      </a:folHlink>
    </a:clrScheme>
    <a:fontScheme name="ppt_muster_02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0" tIns="0" rIns="0" bIns="0" numCol="1" anchor="b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0" tIns="0" rIns="0" bIns="0" numCol="1" anchor="b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ppt_muster_02 1">
        <a:dk1>
          <a:srgbClr val="000000"/>
        </a:dk1>
        <a:lt1>
          <a:srgbClr val="FFFFFF"/>
        </a:lt1>
        <a:dk2>
          <a:srgbClr val="000000"/>
        </a:dk2>
        <a:lt2>
          <a:srgbClr val="626465"/>
        </a:lt2>
        <a:accent1>
          <a:srgbClr val="AFC2C8"/>
        </a:accent1>
        <a:accent2>
          <a:srgbClr val="87B8E5"/>
        </a:accent2>
        <a:accent3>
          <a:srgbClr val="FFFFFF"/>
        </a:accent3>
        <a:accent4>
          <a:srgbClr val="000000"/>
        </a:accent4>
        <a:accent5>
          <a:srgbClr val="D4DDE0"/>
        </a:accent5>
        <a:accent6>
          <a:srgbClr val="7AA6CF"/>
        </a:accent6>
        <a:hlink>
          <a:srgbClr val="4C9BC6"/>
        </a:hlink>
        <a:folHlink>
          <a:srgbClr val="01334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pt_muster_02 2">
        <a:dk1>
          <a:srgbClr val="000000"/>
        </a:dk1>
        <a:lt1>
          <a:srgbClr val="FFFFFF"/>
        </a:lt1>
        <a:dk2>
          <a:srgbClr val="000000"/>
        </a:dk2>
        <a:lt2>
          <a:srgbClr val="626465"/>
        </a:lt2>
        <a:accent1>
          <a:srgbClr val="AFC2C8"/>
        </a:accent1>
        <a:accent2>
          <a:srgbClr val="87B8E5"/>
        </a:accent2>
        <a:accent3>
          <a:srgbClr val="FFFFFF"/>
        </a:accent3>
        <a:accent4>
          <a:srgbClr val="000000"/>
        </a:accent4>
        <a:accent5>
          <a:srgbClr val="D4DDE0"/>
        </a:accent5>
        <a:accent6>
          <a:srgbClr val="7AA6CF"/>
        </a:accent6>
        <a:hlink>
          <a:srgbClr val="D46028"/>
        </a:hlink>
        <a:folHlink>
          <a:srgbClr val="9E1D3E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Larissa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200</Words>
  <Application>Microsoft Office PowerPoint</Application>
  <PresentationFormat>Bildschirmpräsentation (4:3)</PresentationFormat>
  <Paragraphs>36</Paragraphs>
  <Slides>3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3</vt:i4>
      </vt:variant>
    </vt:vector>
  </HeadingPairs>
  <TitlesOfParts>
    <vt:vector size="4" baseType="lpstr">
      <vt:lpstr>ppt_muster_02</vt:lpstr>
      <vt:lpstr>Elektronik 3 Versuch 1: LTSPICE Prof. Dr. Jörg Vollrath</vt:lpstr>
      <vt:lpstr>Elektronik 3 Versuch 1: LTSPICE Prof. Dr. Jörg Vollrath</vt:lpstr>
      <vt:lpstr>Elektronik 3  Versuchsvortrag Prof. Dr. Jörg Vollrath</vt:lpstr>
    </vt:vector>
  </TitlesOfParts>
  <Company>Fachhochschule Kempten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Folie 1</dc:title>
  <dc:creator>stirnweis</dc:creator>
  <cp:lastModifiedBy>vollrath</cp:lastModifiedBy>
  <cp:revision>112</cp:revision>
  <dcterms:created xsi:type="dcterms:W3CDTF">2007-09-05T07:30:18Z</dcterms:created>
  <dcterms:modified xsi:type="dcterms:W3CDTF">2014-12-17T08:42:06Z</dcterms:modified>
</cp:coreProperties>
</file>